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81" r:id="rId7"/>
    <p:sldId id="261" r:id="rId8"/>
    <p:sldId id="262" r:id="rId9"/>
    <p:sldId id="265" r:id="rId10"/>
    <p:sldId id="266" r:id="rId11"/>
    <p:sldId id="271" r:id="rId12"/>
    <p:sldId id="348" r:id="rId13"/>
    <p:sldId id="343" r:id="rId14"/>
    <p:sldId id="314" r:id="rId15"/>
    <p:sldId id="344" r:id="rId16"/>
    <p:sldId id="350" r:id="rId17"/>
    <p:sldId id="280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278"/>
    <a:srgbClr val="293D3B"/>
    <a:srgbClr val="3B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02"/>
  </p:normalViewPr>
  <p:slideViewPr>
    <p:cSldViewPr snapToGrid="0" snapToObjects="1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CA85F-EA90-46D6-BEDF-5EA527FB2C1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5E5097-A4D6-4958-B11F-A5457DB6383E}">
      <dgm:prSet phldrT="[Text]" custT="1"/>
      <dgm:spPr>
        <a:solidFill>
          <a:srgbClr val="197278"/>
        </a:solidFill>
      </dgm:spPr>
      <dgm:t>
        <a:bodyPr/>
        <a:lstStyle/>
        <a:p>
          <a:pPr algn="ctr"/>
          <a:r>
            <a:rPr lang="en-US" sz="1800" dirty="0"/>
            <a:t>Capital</a:t>
          </a:r>
        </a:p>
      </dgm:t>
    </dgm:pt>
    <dgm:pt modelId="{3B438F09-4E7F-4BEC-8493-A8F9EE5701CD}" type="parTrans" cxnId="{A9637F58-5998-4703-8620-812A7305CE8A}">
      <dgm:prSet/>
      <dgm:spPr/>
      <dgm:t>
        <a:bodyPr/>
        <a:lstStyle/>
        <a:p>
          <a:endParaRPr lang="en-US"/>
        </a:p>
      </dgm:t>
    </dgm:pt>
    <dgm:pt modelId="{2C3633E1-B16C-422D-8033-0D3E68F4EE9E}" type="sibTrans" cxnId="{A9637F58-5998-4703-8620-812A7305CE8A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FF6BA506-1783-40AF-810B-44E4F5710055}">
      <dgm:prSet phldrT="[Text]" custT="1"/>
      <dgm:spPr>
        <a:solidFill>
          <a:srgbClr val="197278"/>
        </a:solidFill>
      </dgm:spPr>
      <dgm:t>
        <a:bodyPr/>
        <a:lstStyle/>
        <a:p>
          <a:pPr algn="ctr"/>
          <a:r>
            <a:rPr lang="en-US" sz="1800" dirty="0"/>
            <a:t>Capacity</a:t>
          </a:r>
        </a:p>
      </dgm:t>
    </dgm:pt>
    <dgm:pt modelId="{1353BF19-2670-4C44-A27E-12D5F46AF738}" type="parTrans" cxnId="{57342D81-C1BF-4AA1-AB07-B1D732ADAD51}">
      <dgm:prSet/>
      <dgm:spPr/>
      <dgm:t>
        <a:bodyPr/>
        <a:lstStyle/>
        <a:p>
          <a:endParaRPr lang="en-US"/>
        </a:p>
      </dgm:t>
    </dgm:pt>
    <dgm:pt modelId="{703E2D02-26C2-4D58-A912-A99ED3437793}" type="sibTrans" cxnId="{57342D81-C1BF-4AA1-AB07-B1D732ADAD51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1824911C-ADB1-48B9-B069-3281D7A4BB8D}">
      <dgm:prSet phldrT="[Text]" custT="1"/>
      <dgm:spPr>
        <a:solidFill>
          <a:srgbClr val="197278"/>
        </a:solidFill>
      </dgm:spPr>
      <dgm:t>
        <a:bodyPr/>
        <a:lstStyle/>
        <a:p>
          <a:pPr algn="ctr"/>
          <a:r>
            <a:rPr lang="en-US" sz="1800" dirty="0"/>
            <a:t>Collateral</a:t>
          </a:r>
        </a:p>
      </dgm:t>
    </dgm:pt>
    <dgm:pt modelId="{C2C9B17B-5310-4B4F-A592-7566CD396530}" type="parTrans" cxnId="{6E032078-3128-4FD2-A947-D04AB3238D74}">
      <dgm:prSet/>
      <dgm:spPr/>
      <dgm:t>
        <a:bodyPr/>
        <a:lstStyle/>
        <a:p>
          <a:endParaRPr lang="en-US"/>
        </a:p>
      </dgm:t>
    </dgm:pt>
    <dgm:pt modelId="{1AFA234F-C99F-4E8E-9B2C-699028D8B7CF}" type="sibTrans" cxnId="{6E032078-3128-4FD2-A947-D04AB3238D74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57038A9C-76C5-4C84-AE6F-349F79191AAB}">
      <dgm:prSet phldrT="[Text]" custT="1"/>
      <dgm:spPr>
        <a:solidFill>
          <a:srgbClr val="197278"/>
        </a:solidFill>
      </dgm:spPr>
      <dgm:t>
        <a:bodyPr/>
        <a:lstStyle/>
        <a:p>
          <a:pPr algn="ctr"/>
          <a:r>
            <a:rPr lang="en-US" sz="1400" dirty="0"/>
            <a:t>Assets/Down Payment</a:t>
          </a:r>
        </a:p>
      </dgm:t>
    </dgm:pt>
    <dgm:pt modelId="{05E80A23-9001-4D2E-9AF8-79788EC2E2A1}" type="parTrans" cxnId="{215E296A-4D5F-40F3-B85A-BE3ED6B1EB41}">
      <dgm:prSet/>
      <dgm:spPr/>
      <dgm:t>
        <a:bodyPr/>
        <a:lstStyle/>
        <a:p>
          <a:endParaRPr lang="en-US"/>
        </a:p>
      </dgm:t>
    </dgm:pt>
    <dgm:pt modelId="{2E4D3A73-5B07-45C5-B836-A701EC556395}" type="sibTrans" cxnId="{215E296A-4D5F-40F3-B85A-BE3ED6B1EB41}">
      <dgm:prSet/>
      <dgm:spPr/>
      <dgm:t>
        <a:bodyPr/>
        <a:lstStyle/>
        <a:p>
          <a:endParaRPr lang="en-US"/>
        </a:p>
      </dgm:t>
    </dgm:pt>
    <dgm:pt modelId="{2E6C88FA-7D21-4B5C-8A8A-8B1B05101782}">
      <dgm:prSet phldrT="[Text]" custT="1"/>
      <dgm:spPr>
        <a:solidFill>
          <a:srgbClr val="197278"/>
        </a:solidFill>
      </dgm:spPr>
      <dgm:t>
        <a:bodyPr/>
        <a:lstStyle/>
        <a:p>
          <a:pPr algn="ctr"/>
          <a:r>
            <a:rPr lang="en-US" sz="1400" dirty="0"/>
            <a:t>Income (2 yrs.)</a:t>
          </a:r>
        </a:p>
      </dgm:t>
    </dgm:pt>
    <dgm:pt modelId="{DDE6E673-C78A-4F59-92A0-A13A645AF3B1}" type="parTrans" cxnId="{32FA53A0-60C7-4445-B39A-8F2F927B9B39}">
      <dgm:prSet/>
      <dgm:spPr/>
      <dgm:t>
        <a:bodyPr/>
        <a:lstStyle/>
        <a:p>
          <a:endParaRPr lang="en-US"/>
        </a:p>
      </dgm:t>
    </dgm:pt>
    <dgm:pt modelId="{B113D100-A00E-4E38-BE2F-871F85481579}" type="sibTrans" cxnId="{32FA53A0-60C7-4445-B39A-8F2F927B9B39}">
      <dgm:prSet/>
      <dgm:spPr/>
      <dgm:t>
        <a:bodyPr/>
        <a:lstStyle/>
        <a:p>
          <a:endParaRPr lang="en-US"/>
        </a:p>
      </dgm:t>
    </dgm:pt>
    <dgm:pt modelId="{DAE7E3E3-9210-4D5A-9029-3C082D6720A7}">
      <dgm:prSet phldrT="[Text]" custT="1"/>
      <dgm:spPr>
        <a:solidFill>
          <a:srgbClr val="197278"/>
        </a:solidFill>
      </dgm:spPr>
      <dgm:t>
        <a:bodyPr/>
        <a:lstStyle/>
        <a:p>
          <a:pPr algn="ctr"/>
          <a:r>
            <a:rPr lang="en-US" sz="1400" dirty="0"/>
            <a:t>Credit Report </a:t>
          </a:r>
        </a:p>
      </dgm:t>
    </dgm:pt>
    <dgm:pt modelId="{324FA1FF-2B27-41F0-BE1D-6C1FFCFFA34C}" type="parTrans" cxnId="{FBBB0608-0786-472C-ADCE-0A12123F3DE8}">
      <dgm:prSet/>
      <dgm:spPr/>
      <dgm:t>
        <a:bodyPr/>
        <a:lstStyle/>
        <a:p>
          <a:endParaRPr lang="en-US"/>
        </a:p>
      </dgm:t>
    </dgm:pt>
    <dgm:pt modelId="{852AB8AA-1CB2-48E3-85D1-6927D4C4E9CD}" type="sibTrans" cxnId="{FBBB0608-0786-472C-ADCE-0A12123F3DE8}">
      <dgm:prSet/>
      <dgm:spPr/>
      <dgm:t>
        <a:bodyPr/>
        <a:lstStyle/>
        <a:p>
          <a:endParaRPr lang="en-US"/>
        </a:p>
      </dgm:t>
    </dgm:pt>
    <dgm:pt modelId="{2C77AA3D-D490-4BAC-887C-CBF36FF42DBE}">
      <dgm:prSet phldrT="[Text]" custT="1"/>
      <dgm:spPr>
        <a:solidFill>
          <a:srgbClr val="197278"/>
        </a:solidFill>
      </dgm:spPr>
      <dgm:t>
        <a:bodyPr/>
        <a:lstStyle/>
        <a:p>
          <a:pPr algn="ctr"/>
          <a:r>
            <a:rPr lang="en-US" sz="1400" dirty="0"/>
            <a:t>Debt Ratios</a:t>
          </a:r>
        </a:p>
      </dgm:t>
    </dgm:pt>
    <dgm:pt modelId="{7DF9B28E-1280-43F8-BCD5-A4F512CC4588}" type="parTrans" cxnId="{9FF4B954-EC43-4520-8354-F33B9BF51774}">
      <dgm:prSet/>
      <dgm:spPr/>
      <dgm:t>
        <a:bodyPr/>
        <a:lstStyle/>
        <a:p>
          <a:endParaRPr lang="en-US"/>
        </a:p>
      </dgm:t>
    </dgm:pt>
    <dgm:pt modelId="{2E732482-D71C-4782-B453-2350B33C2326}" type="sibTrans" cxnId="{9FF4B954-EC43-4520-8354-F33B9BF51774}">
      <dgm:prSet/>
      <dgm:spPr/>
      <dgm:t>
        <a:bodyPr/>
        <a:lstStyle/>
        <a:p>
          <a:endParaRPr lang="en-US"/>
        </a:p>
      </dgm:t>
    </dgm:pt>
    <dgm:pt modelId="{DC086DF7-4850-4B61-84A7-A588A5376E1C}">
      <dgm:prSet phldrT="[Text]" custT="1"/>
      <dgm:spPr>
        <a:solidFill>
          <a:srgbClr val="197278"/>
        </a:solidFill>
      </dgm:spPr>
      <dgm:t>
        <a:bodyPr/>
        <a:lstStyle/>
        <a:p>
          <a:pPr algn="ctr"/>
          <a:r>
            <a:rPr lang="en-US" sz="1400" dirty="0"/>
            <a:t>Security</a:t>
          </a:r>
        </a:p>
      </dgm:t>
    </dgm:pt>
    <dgm:pt modelId="{95DE1743-3C9C-4E39-A695-58345F6E7660}" type="parTrans" cxnId="{C7610EE3-9D7C-4C3E-83BE-30D2DC158F16}">
      <dgm:prSet/>
      <dgm:spPr/>
      <dgm:t>
        <a:bodyPr/>
        <a:lstStyle/>
        <a:p>
          <a:endParaRPr lang="en-US"/>
        </a:p>
      </dgm:t>
    </dgm:pt>
    <dgm:pt modelId="{5086C089-2CAD-49EC-A328-F9A5C182F8BB}" type="sibTrans" cxnId="{C7610EE3-9D7C-4C3E-83BE-30D2DC158F16}">
      <dgm:prSet/>
      <dgm:spPr/>
      <dgm:t>
        <a:bodyPr/>
        <a:lstStyle/>
        <a:p>
          <a:endParaRPr lang="en-US"/>
        </a:p>
      </dgm:t>
    </dgm:pt>
    <dgm:pt modelId="{995915AC-8B99-4798-BB6C-2F8A6AB95559}">
      <dgm:prSet phldrT="[Text]" custT="1"/>
      <dgm:spPr>
        <a:solidFill>
          <a:srgbClr val="197278"/>
        </a:solidFill>
      </dgm:spPr>
      <dgm:t>
        <a:bodyPr/>
        <a:lstStyle/>
        <a:p>
          <a:pPr algn="ctr"/>
          <a:r>
            <a:rPr lang="en-US" sz="1400" dirty="0"/>
            <a:t>Appraisal</a:t>
          </a:r>
        </a:p>
      </dgm:t>
    </dgm:pt>
    <dgm:pt modelId="{D32A355F-83B3-4A83-B357-F43CA10DFF6F}" type="parTrans" cxnId="{ABE532BB-C390-4F21-8321-7E364747E1C3}">
      <dgm:prSet/>
      <dgm:spPr/>
      <dgm:t>
        <a:bodyPr/>
        <a:lstStyle/>
        <a:p>
          <a:endParaRPr lang="en-US"/>
        </a:p>
      </dgm:t>
    </dgm:pt>
    <dgm:pt modelId="{49B0EE1E-10D5-4B0C-AD5D-AFA3E96CD391}" type="sibTrans" cxnId="{ABE532BB-C390-4F21-8321-7E364747E1C3}">
      <dgm:prSet/>
      <dgm:spPr/>
      <dgm:t>
        <a:bodyPr/>
        <a:lstStyle/>
        <a:p>
          <a:endParaRPr lang="en-US"/>
        </a:p>
      </dgm:t>
    </dgm:pt>
    <dgm:pt modelId="{0ED9AC24-7E6B-4B65-AD3E-8780380551CC}">
      <dgm:prSet phldrT="[Text]" custT="1"/>
      <dgm:spPr>
        <a:solidFill>
          <a:srgbClr val="197278"/>
        </a:solidFill>
      </dgm:spPr>
      <dgm:t>
        <a:bodyPr/>
        <a:lstStyle/>
        <a:p>
          <a:pPr algn="ctr"/>
          <a:r>
            <a:rPr lang="en-US" sz="1800" dirty="0"/>
            <a:t>Character</a:t>
          </a:r>
        </a:p>
      </dgm:t>
    </dgm:pt>
    <dgm:pt modelId="{BE41117C-6613-45A2-BA0C-8158147E409E}" type="parTrans" cxnId="{1760176D-D3AB-4CD1-B4E4-F2C23B8593A2}">
      <dgm:prSet/>
      <dgm:spPr/>
      <dgm:t>
        <a:bodyPr/>
        <a:lstStyle/>
        <a:p>
          <a:endParaRPr lang="en-US"/>
        </a:p>
      </dgm:t>
    </dgm:pt>
    <dgm:pt modelId="{E0F7C757-A765-48D6-BC1B-6F8AC4BFCB4A}" type="sibTrans" cxnId="{1760176D-D3AB-4CD1-B4E4-F2C23B8593A2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1DF5EA51-B5D9-4C39-A6CA-C58F46767588}" type="pres">
      <dgm:prSet presAssocID="{D04CA85F-EA90-46D6-BEDF-5EA527FB2C15}" presName="Name0" presStyleCnt="0">
        <dgm:presLayoutVars>
          <dgm:dir/>
          <dgm:resizeHandles val="exact"/>
        </dgm:presLayoutVars>
      </dgm:prSet>
      <dgm:spPr/>
    </dgm:pt>
    <dgm:pt modelId="{D8ACF052-41AE-4DBA-B072-32AD2918F395}" type="pres">
      <dgm:prSet presAssocID="{025E5097-A4D6-4958-B11F-A5457DB6383E}" presName="node" presStyleLbl="node1" presStyleIdx="0" presStyleCnt="4">
        <dgm:presLayoutVars>
          <dgm:bulletEnabled val="1"/>
        </dgm:presLayoutVars>
      </dgm:prSet>
      <dgm:spPr/>
    </dgm:pt>
    <dgm:pt modelId="{848B531F-78F5-4744-87E9-8DE1633988F2}" type="pres">
      <dgm:prSet presAssocID="{2C3633E1-B16C-422D-8033-0D3E68F4EE9E}" presName="sibTrans" presStyleLbl="sibTrans2D1" presStyleIdx="0" presStyleCnt="4"/>
      <dgm:spPr/>
    </dgm:pt>
    <dgm:pt modelId="{600EF4FB-0896-4149-8E27-5A00A7886F46}" type="pres">
      <dgm:prSet presAssocID="{2C3633E1-B16C-422D-8033-0D3E68F4EE9E}" presName="connectorText" presStyleLbl="sibTrans2D1" presStyleIdx="0" presStyleCnt="4"/>
      <dgm:spPr/>
    </dgm:pt>
    <dgm:pt modelId="{EC2D359A-05A9-48B7-ADEF-A3A7C508760F}" type="pres">
      <dgm:prSet presAssocID="{FF6BA506-1783-40AF-810B-44E4F5710055}" presName="node" presStyleLbl="node1" presStyleIdx="1" presStyleCnt="4">
        <dgm:presLayoutVars>
          <dgm:bulletEnabled val="1"/>
        </dgm:presLayoutVars>
      </dgm:prSet>
      <dgm:spPr/>
    </dgm:pt>
    <dgm:pt modelId="{A6226E87-20B4-481A-825D-18E1F726BB7C}" type="pres">
      <dgm:prSet presAssocID="{703E2D02-26C2-4D58-A912-A99ED3437793}" presName="sibTrans" presStyleLbl="sibTrans2D1" presStyleIdx="1" presStyleCnt="4"/>
      <dgm:spPr/>
    </dgm:pt>
    <dgm:pt modelId="{83697F5D-BCF4-4A27-9372-457BEFA2DD2E}" type="pres">
      <dgm:prSet presAssocID="{703E2D02-26C2-4D58-A912-A99ED3437793}" presName="connectorText" presStyleLbl="sibTrans2D1" presStyleIdx="1" presStyleCnt="4"/>
      <dgm:spPr/>
    </dgm:pt>
    <dgm:pt modelId="{6D9A6AA6-FC17-479D-A36A-9006F413EB11}" type="pres">
      <dgm:prSet presAssocID="{1824911C-ADB1-48B9-B069-3281D7A4BB8D}" presName="node" presStyleLbl="node1" presStyleIdx="2" presStyleCnt="4" custRadScaleRad="98299" custRadScaleInc="1520">
        <dgm:presLayoutVars>
          <dgm:bulletEnabled val="1"/>
        </dgm:presLayoutVars>
      </dgm:prSet>
      <dgm:spPr/>
    </dgm:pt>
    <dgm:pt modelId="{5B55E550-8BA9-4A8C-97EB-274AEB4403B4}" type="pres">
      <dgm:prSet presAssocID="{1AFA234F-C99F-4E8E-9B2C-699028D8B7CF}" presName="sibTrans" presStyleLbl="sibTrans2D1" presStyleIdx="2" presStyleCnt="4" custLinFactNeighborX="2828" custLinFactNeighborY="2622"/>
      <dgm:spPr/>
    </dgm:pt>
    <dgm:pt modelId="{2FCF6AC7-1C46-42FF-AE0F-65DD12B6EABE}" type="pres">
      <dgm:prSet presAssocID="{1AFA234F-C99F-4E8E-9B2C-699028D8B7CF}" presName="connectorText" presStyleLbl="sibTrans2D1" presStyleIdx="2" presStyleCnt="4"/>
      <dgm:spPr/>
    </dgm:pt>
    <dgm:pt modelId="{0D4E074C-D2CB-47CA-A21F-29FDDB7B865B}" type="pres">
      <dgm:prSet presAssocID="{0ED9AC24-7E6B-4B65-AD3E-8780380551CC}" presName="node" presStyleLbl="node1" presStyleIdx="3" presStyleCnt="4" custScaleY="105727">
        <dgm:presLayoutVars>
          <dgm:bulletEnabled val="1"/>
        </dgm:presLayoutVars>
      </dgm:prSet>
      <dgm:spPr/>
    </dgm:pt>
    <dgm:pt modelId="{DE6CA136-D899-477D-AEFB-36751E2AA5E7}" type="pres">
      <dgm:prSet presAssocID="{E0F7C757-A765-48D6-BC1B-6F8AC4BFCB4A}" presName="sibTrans" presStyleLbl="sibTrans2D1" presStyleIdx="3" presStyleCnt="4" custLinFactNeighborX="2828" custLinFactNeighborY="7868"/>
      <dgm:spPr/>
    </dgm:pt>
    <dgm:pt modelId="{E80C6BD5-6604-4DE8-A3DC-E2B5FA0C25F0}" type="pres">
      <dgm:prSet presAssocID="{E0F7C757-A765-48D6-BC1B-6F8AC4BFCB4A}" presName="connectorText" presStyleLbl="sibTrans2D1" presStyleIdx="3" presStyleCnt="4"/>
      <dgm:spPr/>
    </dgm:pt>
  </dgm:ptLst>
  <dgm:cxnLst>
    <dgm:cxn modelId="{79222401-F61D-4AB0-8436-1D1862F7C543}" type="presOf" srcId="{703E2D02-26C2-4D58-A912-A99ED3437793}" destId="{83697F5D-BCF4-4A27-9372-457BEFA2DD2E}" srcOrd="1" destOrd="0" presId="urn:microsoft.com/office/officeart/2005/8/layout/cycle7"/>
    <dgm:cxn modelId="{FBBB0608-0786-472C-ADCE-0A12123F3DE8}" srcId="{0ED9AC24-7E6B-4B65-AD3E-8780380551CC}" destId="{DAE7E3E3-9210-4D5A-9029-3C082D6720A7}" srcOrd="0" destOrd="0" parTransId="{324FA1FF-2B27-41F0-BE1D-6C1FFCFFA34C}" sibTransId="{852AB8AA-1CB2-48E3-85D1-6927D4C4E9CD}"/>
    <dgm:cxn modelId="{0B59670D-B19A-4FAD-B1F1-2D7471D5874A}" type="presOf" srcId="{2C3633E1-B16C-422D-8033-0D3E68F4EE9E}" destId="{600EF4FB-0896-4149-8E27-5A00A7886F46}" srcOrd="1" destOrd="0" presId="urn:microsoft.com/office/officeart/2005/8/layout/cycle7"/>
    <dgm:cxn modelId="{66AFA70E-E462-4AF5-A4AE-9912F23857FB}" type="presOf" srcId="{0ED9AC24-7E6B-4B65-AD3E-8780380551CC}" destId="{0D4E074C-D2CB-47CA-A21F-29FDDB7B865B}" srcOrd="0" destOrd="0" presId="urn:microsoft.com/office/officeart/2005/8/layout/cycle7"/>
    <dgm:cxn modelId="{A7F0B90F-5612-471A-89AA-C190880C5F95}" type="presOf" srcId="{1824911C-ADB1-48B9-B069-3281D7A4BB8D}" destId="{6D9A6AA6-FC17-479D-A36A-9006F413EB11}" srcOrd="0" destOrd="0" presId="urn:microsoft.com/office/officeart/2005/8/layout/cycle7"/>
    <dgm:cxn modelId="{F7AC5614-0584-4F5F-88BB-AC1AFC13EC0B}" type="presOf" srcId="{2C77AA3D-D490-4BAC-887C-CBF36FF42DBE}" destId="{0D4E074C-D2CB-47CA-A21F-29FDDB7B865B}" srcOrd="0" destOrd="2" presId="urn:microsoft.com/office/officeart/2005/8/layout/cycle7"/>
    <dgm:cxn modelId="{ED3F0E39-4324-41E3-B368-31C00B37103B}" type="presOf" srcId="{57038A9C-76C5-4C84-AE6F-349F79191AAB}" destId="{D8ACF052-41AE-4DBA-B072-32AD2918F395}" srcOrd="0" destOrd="1" presId="urn:microsoft.com/office/officeart/2005/8/layout/cycle7"/>
    <dgm:cxn modelId="{E92BDD5E-0232-4C66-8F06-F15DA714881B}" type="presOf" srcId="{1AFA234F-C99F-4E8E-9B2C-699028D8B7CF}" destId="{5B55E550-8BA9-4A8C-97EB-274AEB4403B4}" srcOrd="0" destOrd="0" presId="urn:microsoft.com/office/officeart/2005/8/layout/cycle7"/>
    <dgm:cxn modelId="{4E0C6C5F-9F14-4ED9-B377-48714BA3DE44}" type="presOf" srcId="{DC086DF7-4850-4B61-84A7-A588A5376E1C}" destId="{6D9A6AA6-FC17-479D-A36A-9006F413EB11}" srcOrd="0" destOrd="1" presId="urn:microsoft.com/office/officeart/2005/8/layout/cycle7"/>
    <dgm:cxn modelId="{95123464-9A60-4FE0-970A-9C8FC62593B3}" type="presOf" srcId="{FF6BA506-1783-40AF-810B-44E4F5710055}" destId="{EC2D359A-05A9-48B7-ADEF-A3A7C508760F}" srcOrd="0" destOrd="0" presId="urn:microsoft.com/office/officeart/2005/8/layout/cycle7"/>
    <dgm:cxn modelId="{52444946-8537-47AE-92F8-97C68452A823}" type="presOf" srcId="{2C3633E1-B16C-422D-8033-0D3E68F4EE9E}" destId="{848B531F-78F5-4744-87E9-8DE1633988F2}" srcOrd="0" destOrd="0" presId="urn:microsoft.com/office/officeart/2005/8/layout/cycle7"/>
    <dgm:cxn modelId="{EE3F9669-9EA0-4536-A38A-AE5C24A26EB3}" type="presOf" srcId="{025E5097-A4D6-4958-B11F-A5457DB6383E}" destId="{D8ACF052-41AE-4DBA-B072-32AD2918F395}" srcOrd="0" destOrd="0" presId="urn:microsoft.com/office/officeart/2005/8/layout/cycle7"/>
    <dgm:cxn modelId="{215E296A-4D5F-40F3-B85A-BE3ED6B1EB41}" srcId="{025E5097-A4D6-4958-B11F-A5457DB6383E}" destId="{57038A9C-76C5-4C84-AE6F-349F79191AAB}" srcOrd="0" destOrd="0" parTransId="{05E80A23-9001-4D2E-9AF8-79788EC2E2A1}" sibTransId="{2E4D3A73-5B07-45C5-B836-A701EC556395}"/>
    <dgm:cxn modelId="{1760176D-D3AB-4CD1-B4E4-F2C23B8593A2}" srcId="{D04CA85F-EA90-46D6-BEDF-5EA527FB2C15}" destId="{0ED9AC24-7E6B-4B65-AD3E-8780380551CC}" srcOrd="3" destOrd="0" parTransId="{BE41117C-6613-45A2-BA0C-8158147E409E}" sibTransId="{E0F7C757-A765-48D6-BC1B-6F8AC4BFCB4A}"/>
    <dgm:cxn modelId="{9FF4B954-EC43-4520-8354-F33B9BF51774}" srcId="{0ED9AC24-7E6B-4B65-AD3E-8780380551CC}" destId="{2C77AA3D-D490-4BAC-887C-CBF36FF42DBE}" srcOrd="1" destOrd="0" parTransId="{7DF9B28E-1280-43F8-BCD5-A4F512CC4588}" sibTransId="{2E732482-D71C-4782-B453-2350B33C2326}"/>
    <dgm:cxn modelId="{F2EF8857-818F-495F-B255-E7CE4E3C5939}" type="presOf" srcId="{703E2D02-26C2-4D58-A912-A99ED3437793}" destId="{A6226E87-20B4-481A-825D-18E1F726BB7C}" srcOrd="0" destOrd="0" presId="urn:microsoft.com/office/officeart/2005/8/layout/cycle7"/>
    <dgm:cxn modelId="{6E032078-3128-4FD2-A947-D04AB3238D74}" srcId="{D04CA85F-EA90-46D6-BEDF-5EA527FB2C15}" destId="{1824911C-ADB1-48B9-B069-3281D7A4BB8D}" srcOrd="2" destOrd="0" parTransId="{C2C9B17B-5310-4B4F-A592-7566CD396530}" sibTransId="{1AFA234F-C99F-4E8E-9B2C-699028D8B7CF}"/>
    <dgm:cxn modelId="{A9637F58-5998-4703-8620-812A7305CE8A}" srcId="{D04CA85F-EA90-46D6-BEDF-5EA527FB2C15}" destId="{025E5097-A4D6-4958-B11F-A5457DB6383E}" srcOrd="0" destOrd="0" parTransId="{3B438F09-4E7F-4BEC-8493-A8F9EE5701CD}" sibTransId="{2C3633E1-B16C-422D-8033-0D3E68F4EE9E}"/>
    <dgm:cxn modelId="{57342D81-C1BF-4AA1-AB07-B1D732ADAD51}" srcId="{D04CA85F-EA90-46D6-BEDF-5EA527FB2C15}" destId="{FF6BA506-1783-40AF-810B-44E4F5710055}" srcOrd="1" destOrd="0" parTransId="{1353BF19-2670-4C44-A27E-12D5F46AF738}" sibTransId="{703E2D02-26C2-4D58-A912-A99ED3437793}"/>
    <dgm:cxn modelId="{DCB8DD87-61E6-43C7-8328-7D24C22B057E}" type="presOf" srcId="{DAE7E3E3-9210-4D5A-9029-3C082D6720A7}" destId="{0D4E074C-D2CB-47CA-A21F-29FDDB7B865B}" srcOrd="0" destOrd="1" presId="urn:microsoft.com/office/officeart/2005/8/layout/cycle7"/>
    <dgm:cxn modelId="{1B94118C-F875-4F11-9EE8-4776450FF710}" type="presOf" srcId="{1AFA234F-C99F-4E8E-9B2C-699028D8B7CF}" destId="{2FCF6AC7-1C46-42FF-AE0F-65DD12B6EABE}" srcOrd="1" destOrd="0" presId="urn:microsoft.com/office/officeart/2005/8/layout/cycle7"/>
    <dgm:cxn modelId="{86B8C396-421E-40E8-8DD0-6FC65F07E5D9}" type="presOf" srcId="{E0F7C757-A765-48D6-BC1B-6F8AC4BFCB4A}" destId="{DE6CA136-D899-477D-AEFB-36751E2AA5E7}" srcOrd="0" destOrd="0" presId="urn:microsoft.com/office/officeart/2005/8/layout/cycle7"/>
    <dgm:cxn modelId="{3C640797-53A6-4DD2-93AF-508F98A60AD9}" type="presOf" srcId="{2E6C88FA-7D21-4B5C-8A8A-8B1B05101782}" destId="{EC2D359A-05A9-48B7-ADEF-A3A7C508760F}" srcOrd="0" destOrd="1" presId="urn:microsoft.com/office/officeart/2005/8/layout/cycle7"/>
    <dgm:cxn modelId="{32FA53A0-60C7-4445-B39A-8F2F927B9B39}" srcId="{FF6BA506-1783-40AF-810B-44E4F5710055}" destId="{2E6C88FA-7D21-4B5C-8A8A-8B1B05101782}" srcOrd="0" destOrd="0" parTransId="{DDE6E673-C78A-4F59-92A0-A13A645AF3B1}" sibTransId="{B113D100-A00E-4E38-BE2F-871F85481579}"/>
    <dgm:cxn modelId="{8E5537A8-C50C-452F-9469-33206D7BDC6B}" type="presOf" srcId="{E0F7C757-A765-48D6-BC1B-6F8AC4BFCB4A}" destId="{E80C6BD5-6604-4DE8-A3DC-E2B5FA0C25F0}" srcOrd="1" destOrd="0" presId="urn:microsoft.com/office/officeart/2005/8/layout/cycle7"/>
    <dgm:cxn modelId="{ABE532BB-C390-4F21-8321-7E364747E1C3}" srcId="{1824911C-ADB1-48B9-B069-3281D7A4BB8D}" destId="{995915AC-8B99-4798-BB6C-2F8A6AB95559}" srcOrd="1" destOrd="0" parTransId="{D32A355F-83B3-4A83-B357-F43CA10DFF6F}" sibTransId="{49B0EE1E-10D5-4B0C-AD5D-AFA3E96CD391}"/>
    <dgm:cxn modelId="{C7610EE3-9D7C-4C3E-83BE-30D2DC158F16}" srcId="{1824911C-ADB1-48B9-B069-3281D7A4BB8D}" destId="{DC086DF7-4850-4B61-84A7-A588A5376E1C}" srcOrd="0" destOrd="0" parTransId="{95DE1743-3C9C-4E39-A695-58345F6E7660}" sibTransId="{5086C089-2CAD-49EC-A328-F9A5C182F8BB}"/>
    <dgm:cxn modelId="{897A85E8-CF5A-450B-9329-8AB6204A9683}" type="presOf" srcId="{995915AC-8B99-4798-BB6C-2F8A6AB95559}" destId="{6D9A6AA6-FC17-479D-A36A-9006F413EB11}" srcOrd="0" destOrd="2" presId="urn:microsoft.com/office/officeart/2005/8/layout/cycle7"/>
    <dgm:cxn modelId="{9EC1D1EA-6F5C-42FA-9B1C-677D34EDA28C}" type="presOf" srcId="{D04CA85F-EA90-46D6-BEDF-5EA527FB2C15}" destId="{1DF5EA51-B5D9-4C39-A6CA-C58F46767588}" srcOrd="0" destOrd="0" presId="urn:microsoft.com/office/officeart/2005/8/layout/cycle7"/>
    <dgm:cxn modelId="{F8383683-9E84-4AC7-BC1F-C9C1D03329B7}" type="presParOf" srcId="{1DF5EA51-B5D9-4C39-A6CA-C58F46767588}" destId="{D8ACF052-41AE-4DBA-B072-32AD2918F395}" srcOrd="0" destOrd="0" presId="urn:microsoft.com/office/officeart/2005/8/layout/cycle7"/>
    <dgm:cxn modelId="{4EE81FCF-C1B5-44D9-852B-8016AFFDCDF4}" type="presParOf" srcId="{1DF5EA51-B5D9-4C39-A6CA-C58F46767588}" destId="{848B531F-78F5-4744-87E9-8DE1633988F2}" srcOrd="1" destOrd="0" presId="urn:microsoft.com/office/officeart/2005/8/layout/cycle7"/>
    <dgm:cxn modelId="{F9C8CDC2-22C3-404B-AFAE-04BB31B62ED8}" type="presParOf" srcId="{848B531F-78F5-4744-87E9-8DE1633988F2}" destId="{600EF4FB-0896-4149-8E27-5A00A7886F46}" srcOrd="0" destOrd="0" presId="urn:microsoft.com/office/officeart/2005/8/layout/cycle7"/>
    <dgm:cxn modelId="{8E1FF722-3FA0-4519-9F42-811ED86CDCA4}" type="presParOf" srcId="{1DF5EA51-B5D9-4C39-A6CA-C58F46767588}" destId="{EC2D359A-05A9-48B7-ADEF-A3A7C508760F}" srcOrd="2" destOrd="0" presId="urn:microsoft.com/office/officeart/2005/8/layout/cycle7"/>
    <dgm:cxn modelId="{1DF13C13-3497-44D7-A3CB-E7847415232F}" type="presParOf" srcId="{1DF5EA51-B5D9-4C39-A6CA-C58F46767588}" destId="{A6226E87-20B4-481A-825D-18E1F726BB7C}" srcOrd="3" destOrd="0" presId="urn:microsoft.com/office/officeart/2005/8/layout/cycle7"/>
    <dgm:cxn modelId="{6014920F-3104-4DC4-AAED-21A140EE6C53}" type="presParOf" srcId="{A6226E87-20B4-481A-825D-18E1F726BB7C}" destId="{83697F5D-BCF4-4A27-9372-457BEFA2DD2E}" srcOrd="0" destOrd="0" presId="urn:microsoft.com/office/officeart/2005/8/layout/cycle7"/>
    <dgm:cxn modelId="{DFDB72E8-9737-4A8C-BCBD-3F339E44F636}" type="presParOf" srcId="{1DF5EA51-B5D9-4C39-A6CA-C58F46767588}" destId="{6D9A6AA6-FC17-479D-A36A-9006F413EB11}" srcOrd="4" destOrd="0" presId="urn:microsoft.com/office/officeart/2005/8/layout/cycle7"/>
    <dgm:cxn modelId="{95C9F83A-F805-4FB6-887B-840F8FA8D9BF}" type="presParOf" srcId="{1DF5EA51-B5D9-4C39-A6CA-C58F46767588}" destId="{5B55E550-8BA9-4A8C-97EB-274AEB4403B4}" srcOrd="5" destOrd="0" presId="urn:microsoft.com/office/officeart/2005/8/layout/cycle7"/>
    <dgm:cxn modelId="{FFCFAA8C-400A-43A4-93A6-13B1BF51E575}" type="presParOf" srcId="{5B55E550-8BA9-4A8C-97EB-274AEB4403B4}" destId="{2FCF6AC7-1C46-42FF-AE0F-65DD12B6EABE}" srcOrd="0" destOrd="0" presId="urn:microsoft.com/office/officeart/2005/8/layout/cycle7"/>
    <dgm:cxn modelId="{062D1674-6B59-4CC4-A300-9FF16B8E0690}" type="presParOf" srcId="{1DF5EA51-B5D9-4C39-A6CA-C58F46767588}" destId="{0D4E074C-D2CB-47CA-A21F-29FDDB7B865B}" srcOrd="6" destOrd="0" presId="urn:microsoft.com/office/officeart/2005/8/layout/cycle7"/>
    <dgm:cxn modelId="{6B466D13-7D13-4F72-850E-72F98D76C36A}" type="presParOf" srcId="{1DF5EA51-B5D9-4C39-A6CA-C58F46767588}" destId="{DE6CA136-D899-477D-AEFB-36751E2AA5E7}" srcOrd="7" destOrd="0" presId="urn:microsoft.com/office/officeart/2005/8/layout/cycle7"/>
    <dgm:cxn modelId="{116F0A96-4B55-404C-9FDA-49BAA9F5235F}" type="presParOf" srcId="{DE6CA136-D899-477D-AEFB-36751E2AA5E7}" destId="{E80C6BD5-6604-4DE8-A3DC-E2B5FA0C25F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CF052-41AE-4DBA-B072-32AD2918F395}">
      <dsp:nvSpPr>
        <dsp:cNvPr id="0" name=""/>
        <dsp:cNvSpPr/>
      </dsp:nvSpPr>
      <dsp:spPr>
        <a:xfrm>
          <a:off x="1933494" y="321746"/>
          <a:ext cx="2012442" cy="1006221"/>
        </a:xfrm>
        <a:prstGeom prst="roundRect">
          <a:avLst>
            <a:gd name="adj" fmla="val 10000"/>
          </a:avLst>
        </a:prstGeom>
        <a:solidFill>
          <a:srgbClr val="1972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Capital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Assets/Down Payment</a:t>
          </a:r>
        </a:p>
      </dsp:txBody>
      <dsp:txXfrm>
        <a:off x="1962965" y="351217"/>
        <a:ext cx="1953500" cy="947279"/>
      </dsp:txXfrm>
    </dsp:sp>
    <dsp:sp modelId="{848B531F-78F5-4744-87E9-8DE1633988F2}">
      <dsp:nvSpPr>
        <dsp:cNvPr id="0" name=""/>
        <dsp:cNvSpPr/>
      </dsp:nvSpPr>
      <dsp:spPr>
        <a:xfrm rot="2700000">
          <a:off x="3415660" y="1614694"/>
          <a:ext cx="979964" cy="352177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521313" y="1685129"/>
        <a:ext cx="768658" cy="211307"/>
      </dsp:txXfrm>
    </dsp:sp>
    <dsp:sp modelId="{EC2D359A-05A9-48B7-ADEF-A3A7C508760F}">
      <dsp:nvSpPr>
        <dsp:cNvPr id="0" name=""/>
        <dsp:cNvSpPr/>
      </dsp:nvSpPr>
      <dsp:spPr>
        <a:xfrm>
          <a:off x="3865347" y="2253598"/>
          <a:ext cx="2012442" cy="1006221"/>
        </a:xfrm>
        <a:prstGeom prst="roundRect">
          <a:avLst>
            <a:gd name="adj" fmla="val 10000"/>
          </a:avLst>
        </a:prstGeom>
        <a:solidFill>
          <a:srgbClr val="1972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Capacity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Income (2 yrs.)</a:t>
          </a:r>
        </a:p>
      </dsp:txBody>
      <dsp:txXfrm>
        <a:off x="3894818" y="2283069"/>
        <a:ext cx="1953500" cy="947279"/>
      </dsp:txXfrm>
    </dsp:sp>
    <dsp:sp modelId="{A6226E87-20B4-481A-825D-18E1F726BB7C}">
      <dsp:nvSpPr>
        <dsp:cNvPr id="0" name=""/>
        <dsp:cNvSpPr/>
      </dsp:nvSpPr>
      <dsp:spPr>
        <a:xfrm rot="8149658">
          <a:off x="3404325" y="3530048"/>
          <a:ext cx="979964" cy="352177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509978" y="3600483"/>
        <a:ext cx="768658" cy="211307"/>
      </dsp:txXfrm>
    </dsp:sp>
    <dsp:sp modelId="{6D9A6AA6-FC17-479D-A36A-9006F413EB11}">
      <dsp:nvSpPr>
        <dsp:cNvPr id="0" name=""/>
        <dsp:cNvSpPr/>
      </dsp:nvSpPr>
      <dsp:spPr>
        <a:xfrm>
          <a:off x="1910825" y="4152455"/>
          <a:ext cx="2012442" cy="1006221"/>
        </a:xfrm>
        <a:prstGeom prst="roundRect">
          <a:avLst>
            <a:gd name="adj" fmla="val 10000"/>
          </a:avLst>
        </a:prstGeom>
        <a:solidFill>
          <a:srgbClr val="1972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Collateral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Security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Appraisal</a:t>
          </a:r>
        </a:p>
      </dsp:txBody>
      <dsp:txXfrm>
        <a:off x="1940296" y="4181926"/>
        <a:ext cx="1953500" cy="947279"/>
      </dsp:txXfrm>
    </dsp:sp>
    <dsp:sp modelId="{5B55E550-8BA9-4A8C-97EB-274AEB4403B4}">
      <dsp:nvSpPr>
        <dsp:cNvPr id="0" name=""/>
        <dsp:cNvSpPr/>
      </dsp:nvSpPr>
      <dsp:spPr>
        <a:xfrm rot="13490678">
          <a:off x="1514671" y="3553689"/>
          <a:ext cx="979964" cy="352177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1620324" y="3624124"/>
        <a:ext cx="768658" cy="211307"/>
      </dsp:txXfrm>
    </dsp:sp>
    <dsp:sp modelId="{0D4E074C-D2CB-47CA-A21F-29FDDB7B865B}">
      <dsp:nvSpPr>
        <dsp:cNvPr id="0" name=""/>
        <dsp:cNvSpPr/>
      </dsp:nvSpPr>
      <dsp:spPr>
        <a:xfrm>
          <a:off x="1642" y="2224785"/>
          <a:ext cx="2012442" cy="1063847"/>
        </a:xfrm>
        <a:prstGeom prst="roundRect">
          <a:avLst>
            <a:gd name="adj" fmla="val 10000"/>
          </a:avLst>
        </a:prstGeom>
        <a:solidFill>
          <a:srgbClr val="1972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Character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Credit Report 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Debt Ratios</a:t>
          </a:r>
        </a:p>
      </dsp:txBody>
      <dsp:txXfrm>
        <a:off x="32801" y="2255944"/>
        <a:ext cx="1950124" cy="1001529"/>
      </dsp:txXfrm>
    </dsp:sp>
    <dsp:sp modelId="{DE6CA136-D899-477D-AEFB-36751E2AA5E7}">
      <dsp:nvSpPr>
        <dsp:cNvPr id="0" name=""/>
        <dsp:cNvSpPr/>
      </dsp:nvSpPr>
      <dsp:spPr>
        <a:xfrm rot="18900000">
          <a:off x="1525927" y="1627997"/>
          <a:ext cx="979964" cy="352177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631580" y="1698432"/>
        <a:ext cx="768658" cy="211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AF418-F7B6-C740-9721-9E9140B1ADFF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CBDDB-705B-B243-8266-1D15A4F50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2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BDDB-705B-B243-8266-1D15A4F501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3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 Collier serves families in Naples and Immokalee by providing safe, stable, affordable housing to qualified families through zero-interest mortgages.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A2235-A92A-F640-BB65-6304925CC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99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BDDB-705B-B243-8266-1D15A4F501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5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800DF-CDF0-D04F-AF5D-D168BE9F5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B6EF0-CD9F-7944-8E1D-C6178A60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EBE27-FB94-DA42-B3B2-5CB122199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B2D7-E146-F14D-A6A6-13F2F3BD972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D178E-C906-5145-8109-809BEB022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65950-4347-C245-AC89-3D1F3265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B790-01E8-194A-BAE1-E3768E4B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9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1889-13F0-B340-8406-0D32CD91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881C9-EC5E-C940-8ABA-EA28B8AB7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1F400-5904-A046-B54D-E8A6887D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B2D7-E146-F14D-A6A6-13F2F3BD972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4F4CC-7731-C945-B0BC-8F1A2FF79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A8150-2366-1A45-BEFD-DA2914F4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B790-01E8-194A-BAE1-E3768E4B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8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9367E-6A30-A24C-A556-C0BC3C8C7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2A0C4-776B-0842-9F1F-AADC56428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6D8D-8139-8249-AC95-079070FD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B2D7-E146-F14D-A6A6-13F2F3BD972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42F31-F358-7544-95FE-D9039B97E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0F832-836B-2945-B548-F9296325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B790-01E8-194A-BAE1-E3768E4B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9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FAF2F8-7EF6-ADE2-C272-9870B673A9DD}"/>
              </a:ext>
            </a:extLst>
          </p:cNvPr>
          <p:cNvSpPr/>
          <p:nvPr/>
        </p:nvSpPr>
        <p:spPr bwMode="auto">
          <a:xfrm>
            <a:off x="1" y="5139812"/>
            <a:ext cx="3280833" cy="1718188"/>
          </a:xfrm>
          <a:prstGeom prst="rect">
            <a:avLst/>
          </a:prstGeom>
          <a:solidFill>
            <a:srgbClr val="00AFD7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565A45-76F8-5E68-3DCF-F2C57B45D65C}"/>
              </a:ext>
            </a:extLst>
          </p:cNvPr>
          <p:cNvSpPr/>
          <p:nvPr userDrawn="1"/>
        </p:nvSpPr>
        <p:spPr>
          <a:xfrm>
            <a:off x="3272367" y="5139811"/>
            <a:ext cx="8655051" cy="1718189"/>
          </a:xfrm>
          <a:prstGeom prst="rect">
            <a:avLst/>
          </a:prstGeom>
          <a:solidFill>
            <a:srgbClr val="000000">
              <a:alpha val="7020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C27CC7-245D-CC76-D6F6-1A17233C1889}"/>
              </a:ext>
            </a:extLst>
          </p:cNvPr>
          <p:cNvSpPr/>
          <p:nvPr userDrawn="1"/>
        </p:nvSpPr>
        <p:spPr>
          <a:xfrm>
            <a:off x="11927418" y="5139811"/>
            <a:ext cx="264583" cy="1718189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EE1E64B-5CB4-389A-D0E4-F2EF91DE18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262632" y="5552817"/>
            <a:ext cx="2745153" cy="8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3578087" y="5552816"/>
            <a:ext cx="8005228" cy="66092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3578087" y="6285231"/>
            <a:ext cx="8005228" cy="338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25445-5389-CC12-5F6A-2191DED6C3F3}"/>
              </a:ext>
            </a:extLst>
          </p:cNvPr>
          <p:cNvSpPr txBox="1"/>
          <p:nvPr userDrawn="1"/>
        </p:nvSpPr>
        <p:spPr>
          <a:xfrm>
            <a:off x="9672330" y="6312368"/>
            <a:ext cx="19244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www.HabitatCollier.org</a:t>
            </a:r>
          </a:p>
        </p:txBody>
      </p:sp>
    </p:spTree>
    <p:extLst>
      <p:ext uri="{BB962C8B-B14F-4D97-AF65-F5344CB8AC3E}">
        <p14:creationId xmlns:p14="http://schemas.microsoft.com/office/powerpoint/2010/main" val="42146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10B2-CB5D-479C-805C-372C38CE6E42}" type="datetimeFigureOut">
              <a:rPr lang="en-US" smtClean="0"/>
              <a:t>4/5/2024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9D38-6FAE-44C0-9279-D2ED16F11E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83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CCED5AC-D127-B581-A846-BD6ABB5AE24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71501" y="6255343"/>
            <a:ext cx="7539567" cy="307378"/>
            <a:chOff x="428625" y="6238679"/>
            <a:chExt cx="5654675" cy="30857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C9BF91-3AAF-DEE1-1221-2FE83B727B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19325" y="6261986"/>
              <a:ext cx="0" cy="285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642C60C5-46F7-563F-0FE8-07A0BDA0C1EC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381250" y="6362389"/>
              <a:ext cx="3702050" cy="9881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8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We build </a:t>
              </a:r>
              <a:r>
                <a:rPr lang="en-US" altLang="en-US" sz="80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strength</a:t>
              </a:r>
              <a:r>
                <a:rPr lang="en-US" altLang="en-US" sz="8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, </a:t>
              </a:r>
              <a:r>
                <a:rPr lang="en-US" altLang="en-US" sz="80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stability</a:t>
              </a:r>
              <a:r>
                <a:rPr lang="en-US" altLang="en-US" sz="8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and </a:t>
              </a:r>
              <a:r>
                <a:rPr lang="en-US" altLang="en-US" sz="80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self-reliance</a:t>
              </a:r>
              <a:r>
                <a:rPr lang="en-US" altLang="en-US" sz="8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through </a:t>
              </a:r>
              <a:r>
                <a:rPr lang="en-US" altLang="en-US" sz="80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shelter</a:t>
              </a:r>
              <a:r>
                <a:rPr lang="en-US" altLang="en-US" sz="8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9" name="Picture 17">
              <a:extLst>
                <a:ext uri="{FF2B5EF4-FFF2-40B4-BE49-F238E27FC236}">
                  <a16:creationId xmlns:a16="http://schemas.microsoft.com/office/drawing/2014/main" id="{A811ABCA-4954-B74C-F4E3-9D91B4E7B7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8625" y="6238679"/>
              <a:ext cx="1671638" cy="292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9370BB3B-844F-00EF-1261-0C36306220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1" y="1905002"/>
            <a:ext cx="6784340" cy="1120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3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61E77D2E-E2EA-3DAB-4BD2-B6AFEE39FF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1" y="3260726"/>
            <a:ext cx="6784340" cy="12401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A53E76A7-80C6-4546-E6C0-BD070DC045E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39157" y="1827253"/>
            <a:ext cx="3657600" cy="27432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D05D46-AFB7-D968-52A5-651EAC23E114}"/>
              </a:ext>
            </a:extLst>
          </p:cNvPr>
          <p:cNvSpPr txBox="1"/>
          <p:nvPr userDrawn="1"/>
        </p:nvSpPr>
        <p:spPr>
          <a:xfrm>
            <a:off x="9672330" y="6312368"/>
            <a:ext cx="19244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www.HabitatCollier.org</a:t>
            </a:r>
          </a:p>
        </p:txBody>
      </p:sp>
    </p:spTree>
    <p:extLst>
      <p:ext uri="{BB962C8B-B14F-4D97-AF65-F5344CB8AC3E}">
        <p14:creationId xmlns:p14="http://schemas.microsoft.com/office/powerpoint/2010/main" val="37452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1398-9C33-D349-A5CD-8EA7257B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2FD18-1C02-114B-976F-D94ED3C5A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9B3CC-F70E-DA46-9537-7BF9157A9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B2D7-E146-F14D-A6A6-13F2F3BD972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F51F6-8FE7-EC4A-A02C-B104D1228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6A37E-4C2B-584F-B998-50A5A7AA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B790-01E8-194A-BAE1-E3768E4B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6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5D16-44FA-5D42-9FF1-08DE97E6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C56E1-E073-4248-B2AC-A0DCC8717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4E7DE-2A13-7D43-95D2-F7A3DBBF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B2D7-E146-F14D-A6A6-13F2F3BD972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1766E-D53E-3D44-88FB-AC6CE4F3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A5D0F-228C-854F-80AB-87213991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B790-01E8-194A-BAE1-E3768E4B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9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D43E-4B83-494B-AA2E-5BECE50F4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ED269-C255-0F4A-B309-40A809AA7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FFAE0-A1AE-0A4B-BBFD-B5A291B5F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40325-E313-C547-B633-258E1C42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B2D7-E146-F14D-A6A6-13F2F3BD972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1B3FC-FBAC-5444-953B-955EC901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2CEE4-71FC-BF43-A54D-C7DE784F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B790-01E8-194A-BAE1-E3768E4B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8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726A8-917B-DE49-B2D6-38226B78A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E8FBD-CC73-F94C-9AAB-8CDD786E3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E58B4-2CD1-2A46-ADE1-CCF93E242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0539D-0F5D-6646-B96B-0CE077C11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C23955-4F0A-8248-9CA5-68AB47C8B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67CFDD-72EF-5F47-977C-EE22577EA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B2D7-E146-F14D-A6A6-13F2F3BD972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EB916-0ECF-8A43-A5F2-B0C985E7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044AE-18AE-3B46-A79F-8DDA610F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B790-01E8-194A-BAE1-E3768E4B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959-9A2A-7E41-ADEB-5E71B4D49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D8CCF-1C9C-0F42-BBF9-D4929F63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B2D7-E146-F14D-A6A6-13F2F3BD972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07693-3DAC-2644-B900-ED8170FE4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F385D-6530-3B45-BACA-B6A4E7256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B790-01E8-194A-BAE1-E3768E4B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4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27722-53D6-8A4C-AE03-A9C9DAAFF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B2D7-E146-F14D-A6A6-13F2F3BD972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A4DDF-E6ED-EE45-B954-F3A6D55B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28022-1DB1-8548-B38E-1A29A4EF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B790-01E8-194A-BAE1-E3768E4B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0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87AA-61C4-834F-8659-A90D9CD1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035ED-E45F-8846-AFF9-1899F2FBF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A0E8A-E469-8C46-8598-55A50019E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0D20F-88D0-4842-B022-7C3CC465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B2D7-E146-F14D-A6A6-13F2F3BD972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41178-D962-844C-A928-F3AC5A17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E8D0B-29A4-D041-8AA3-FCDC476D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B790-01E8-194A-BAE1-E3768E4B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7853E-186F-3B45-88FB-3D83CD56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F85623-B930-FD43-B2A6-7F2FFDAFE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2AA53-9257-4745-93AA-8BFBBE5A5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B65CE-93A1-454C-8592-1D4F2B75B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B2D7-E146-F14D-A6A6-13F2F3BD972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BDC37-74FD-684B-9B31-46A7C1C5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A6933-7785-F244-9404-8A21928D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B790-01E8-194A-BAE1-E3768E4B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3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7A37C-118A-FD45-9494-78816681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88653-B8D0-6141-981F-407E029D4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01277-848F-6946-9FD6-EB247500D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1B2D7-E146-F14D-A6A6-13F2F3BD972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66FC3-7207-8542-BB54-B3A254791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69383-CBED-FD4E-AD8A-F4D436238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AB790-01E8-194A-BAE1-E3768E4B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9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llierclt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lliercountyhousing.com/fair-housing/" TargetMode="External"/><Relationship Id="rId4" Type="http://schemas.openxmlformats.org/officeDocument/2006/relationships/hyperlink" Target="http://www.hud.gov/fairhousin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idahelp.org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idahelp.org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floridahelp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idahousing.org/" TargetMode="External"/><Relationship Id="rId2" Type="http://schemas.openxmlformats.org/officeDocument/2006/relationships/hyperlink" Target="https://www.colliercountyhousing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D0FA-5BFD-7F4E-9324-1A59AA30A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srgbClr val="293D3B"/>
                </a:solidFill>
                <a:latin typeface="Lora" pitchFamily="2" charset="77"/>
              </a:rPr>
              <a:t>Housing Development Corp. of SW Florida, d/b/a HELP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6D09B-A571-A44D-A891-B5BF53CB8C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Expanding Homeownership Opportunities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E9F526-5EAE-AD40-BA6B-DA39609EAA02}"/>
              </a:ext>
            </a:extLst>
          </p:cNvPr>
          <p:cNvSpPr/>
          <p:nvPr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rgbClr val="197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E98C82-B89B-6442-AA6E-CDB6A9F07B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125135" y="5404024"/>
            <a:ext cx="2069730" cy="12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6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D0FA-5BFD-7F4E-9324-1A59AA30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srgbClr val="293D3B"/>
                </a:solidFill>
                <a:latin typeface="Lora" pitchFamily="2" charset="77"/>
              </a:rPr>
              <a:t>Specialized Financing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E9F526-5EAE-AD40-BA6B-DA39609EAA02}"/>
              </a:ext>
            </a:extLst>
          </p:cNvPr>
          <p:cNvSpPr/>
          <p:nvPr/>
        </p:nvSpPr>
        <p:spPr>
          <a:xfrm>
            <a:off x="0" y="5189838"/>
            <a:ext cx="12192000" cy="1668162"/>
          </a:xfrm>
          <a:prstGeom prst="rect">
            <a:avLst/>
          </a:prstGeom>
          <a:solidFill>
            <a:srgbClr val="197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85BCF-82CD-7A9A-484E-BC7EB11C5E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03170" y="5453261"/>
            <a:ext cx="2069730" cy="12397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DC3861-9847-6756-D9BF-98A45EB372A4}"/>
              </a:ext>
            </a:extLst>
          </p:cNvPr>
          <p:cNvSpPr txBox="1"/>
          <p:nvPr/>
        </p:nvSpPr>
        <p:spPr>
          <a:xfrm>
            <a:off x="705852" y="1690688"/>
            <a:ext cx="1087654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Local lenders provide CRA loans – borrowers at or below 80% AMI or property located in low or moderate income census tract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Loan benefits include below market rates, low down payment options, and </a:t>
            </a:r>
            <a:r>
              <a:rPr lang="en-US" sz="3200" b="1" i="1" dirty="0"/>
              <a:t>NO</a:t>
            </a:r>
            <a:r>
              <a:rPr lang="en-US" sz="3200" dirty="0"/>
              <a:t> mortgage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5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D0FA-5BFD-7F4E-9324-1A59AA30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srgbClr val="293D3B"/>
                </a:solidFill>
                <a:latin typeface="Lora" pitchFamily="2" charset="77"/>
              </a:rPr>
              <a:t>Collier County Community Land Trust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E9F526-5EAE-AD40-BA6B-DA39609EAA02}"/>
              </a:ext>
            </a:extLst>
          </p:cNvPr>
          <p:cNvSpPr/>
          <p:nvPr/>
        </p:nvSpPr>
        <p:spPr>
          <a:xfrm>
            <a:off x="0" y="5189838"/>
            <a:ext cx="12192000" cy="1668162"/>
          </a:xfrm>
          <a:prstGeom prst="rect">
            <a:avLst/>
          </a:prstGeom>
          <a:solidFill>
            <a:srgbClr val="197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3E98C82-B89B-6442-AA6E-CDB6A9F07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5404024"/>
            <a:ext cx="2590800" cy="123978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3A57C9-CA8E-ED4F-B8BA-80188B88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773"/>
            <a:ext cx="10515600" cy="3650064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www.collierclt.org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Alternative to high priced 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Trust retains ownership of land – purchase improved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Ground lease with very minimal payment – contains resale formula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Supplemental education required</a:t>
            </a:r>
          </a:p>
        </p:txBody>
      </p:sp>
    </p:spTree>
    <p:extLst>
      <p:ext uri="{BB962C8B-B14F-4D97-AF65-F5344CB8AC3E}">
        <p14:creationId xmlns:p14="http://schemas.microsoft.com/office/powerpoint/2010/main" val="408913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7FA6B-004E-412D-8138-FA9C008B9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600" dirty="0"/>
              <a:t>Strength &amp; Stability Through Homeownership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83523-BE10-5962-E620-A042CA21ED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7552" y="5444577"/>
            <a:ext cx="8005763" cy="660400"/>
          </a:xfrm>
          <a:prstGeom prst="rect">
            <a:avLst/>
          </a:prstGeom>
          <a:solidFill>
            <a:srgbClr val="000000">
              <a:alpha val="7020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r>
              <a:rPr lang="en-US" sz="5400" dirty="0"/>
              <a:t>       </a:t>
            </a:r>
          </a:p>
          <a:p>
            <a:r>
              <a:rPr lang="en-US" sz="12800" dirty="0"/>
              <a:t>         Opening Doors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4C98E-032B-9ECA-F946-F970BB44A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450" y="234688"/>
            <a:ext cx="7535309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16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47C8C-BFFC-455E-8F55-692672AB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Basic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DED6-2655-45BB-846F-B91E2E83A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29168" cy="576262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Need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FABCF-42E2-4F4C-8328-30E77131FC1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1716064"/>
          </a:xfrm>
        </p:spPr>
        <p:txBody>
          <a:bodyPr/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Example, expensive rent, living in crowded conditions, unsafe neighborhood etc.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F9151-EBF5-4A9A-B8B1-F0CDEABEF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Ability to Partner</a:t>
            </a:r>
            <a:r>
              <a:rPr lang="en-US" dirty="0"/>
              <a:t>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2053A4-A6DD-4B4F-AF51-4EAA42578533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be willing to work a minimum of 500 construction volunteer hours, provide all family’s financial documents every month, participate in classes, and workshops.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D76BA2-7B33-4A26-A66D-AE92E2070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Ability to Pay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235C3A-8341-4C0A-B43D-729D47C3D86E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have stable and  reliable source of income, a minimum of $35K. There is a maximum amount base on the family size.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8D3A7A-0843-8C92-09A1-2AB592577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136" y="5431779"/>
            <a:ext cx="1147764" cy="11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21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3ACCCA-1B3F-007D-BAF2-A7714D1DA2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2"/>
          <a:stretch/>
        </p:blipFill>
        <p:spPr>
          <a:xfrm>
            <a:off x="1341120" y="196950"/>
            <a:ext cx="8815754" cy="580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0004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9AA0D-5EE6-490E-B640-413ED312E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018" y="2617299"/>
            <a:ext cx="3534104" cy="576262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B050"/>
                </a:solidFill>
              </a:rPr>
              <a:t>Collier County Resident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2892D-02D8-4EAD-935F-3DE1F99A036B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be a Collier County resident for 1 year or work in Collier County for a minimum of 1 year.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B87256-7DFD-431C-9434-479A449CC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/>
          <a:lstStyle/>
          <a:p>
            <a:pPr lvl="1" algn="ctr"/>
            <a:r>
              <a:rPr lang="en-US" b="1" dirty="0">
                <a:solidFill>
                  <a:srgbClr val="00B050"/>
                </a:solidFill>
              </a:rPr>
              <a:t>Legal Status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FFD0A1-55F0-4ACA-A2DF-B07489B47958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be a USA citizen or legal resident of the USA</a:t>
            </a:r>
            <a:endParaRPr lang="en-US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ED2D0E-6754-4BD8-A831-478D47B57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 algn="ctr"/>
            <a:r>
              <a:rPr lang="en-US" dirty="0">
                <a:solidFill>
                  <a:srgbClr val="00B050"/>
                </a:solidFill>
              </a:rPr>
              <a:t>First Time Homebuyer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E77C2D-534F-4B2F-94A0-D5ED2FE88F2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296712" y="3193561"/>
            <a:ext cx="2754707" cy="2833493"/>
          </a:xfrm>
        </p:spPr>
        <p:txBody>
          <a:bodyPr/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not owned a property for 3 years.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666AE1-EDCD-F1E5-AF1F-FC0546217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07" y="5324203"/>
            <a:ext cx="1355184" cy="14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84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732E26-CEA0-5024-624A-80D8B5007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275" y="710421"/>
            <a:ext cx="7906042" cy="59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10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D0FA-5BFD-7F4E-9324-1A59AA30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srgbClr val="293D3B"/>
                </a:solidFill>
                <a:latin typeface="Lora" pitchFamily="2" charset="77"/>
              </a:rPr>
              <a:t>Fair Housing Act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E9F526-5EAE-AD40-BA6B-DA39609EAA02}"/>
              </a:ext>
            </a:extLst>
          </p:cNvPr>
          <p:cNvSpPr/>
          <p:nvPr/>
        </p:nvSpPr>
        <p:spPr>
          <a:xfrm>
            <a:off x="0" y="5189838"/>
            <a:ext cx="12192000" cy="1668162"/>
          </a:xfrm>
          <a:prstGeom prst="rect">
            <a:avLst/>
          </a:prstGeom>
          <a:solidFill>
            <a:srgbClr val="197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E98C82-B89B-6442-AA6E-CDB6A9F07B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246504" y="5399785"/>
            <a:ext cx="2107296" cy="135112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3A57C9-CA8E-ED4F-B8BA-80188B88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681"/>
            <a:ext cx="10515600" cy="3650064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Enforced by Department of Housing and Urban Development (HUD)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Prohibits discrimination and intimidation in homes, apartments, condos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Equal access to rental housing and homeownership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Race, Color, National Origin, Religion, Sex, Familial Status,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www.hud.gov/fairhousing</a:t>
            </a:r>
            <a:r>
              <a:rPr lang="en-US" dirty="0"/>
              <a:t> 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Fair Housing | Collier County Affordable Housing (colliercountyhousing.com)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07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19F49-C125-EB2B-5122-46729866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436147"/>
            <a:ext cx="10927672" cy="270654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Lora" pitchFamily="2" charset="0"/>
              </a:rPr>
              <a:t>Q&amp;A</a:t>
            </a:r>
            <a:br>
              <a:rPr lang="en-US" sz="3600" dirty="0">
                <a:latin typeface="Lora" pitchFamily="2" charset="0"/>
              </a:rPr>
            </a:br>
            <a:br>
              <a:rPr lang="en-US" sz="3600" dirty="0">
                <a:latin typeface="Lora" pitchFamily="2" charset="0"/>
              </a:rPr>
            </a:br>
            <a:r>
              <a:rPr lang="en-US" sz="3600" dirty="0">
                <a:latin typeface="Lora" pitchFamily="2" charset="0"/>
              </a:rPr>
              <a:t>Thank you for joining us today – we look forward to working with you!</a:t>
            </a:r>
            <a:endParaRPr lang="en-US" sz="4900" b="1" dirty="0">
              <a:latin typeface="Lor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0B5A2B-1098-6BA3-361C-0C636115D627}"/>
              </a:ext>
            </a:extLst>
          </p:cNvPr>
          <p:cNvSpPr/>
          <p:nvPr/>
        </p:nvSpPr>
        <p:spPr>
          <a:xfrm>
            <a:off x="0" y="5189838"/>
            <a:ext cx="12192000" cy="1668162"/>
          </a:xfrm>
          <a:prstGeom prst="rect">
            <a:avLst/>
          </a:prstGeom>
          <a:solidFill>
            <a:srgbClr val="197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0C042-5C47-BD73-6F1E-448F321828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61095" y="5453261"/>
            <a:ext cx="2211805" cy="123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7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E9F526-5EAE-AD40-BA6B-DA39609EAA02}"/>
              </a:ext>
            </a:extLst>
          </p:cNvPr>
          <p:cNvSpPr/>
          <p:nvPr/>
        </p:nvSpPr>
        <p:spPr>
          <a:xfrm>
            <a:off x="0" y="5404024"/>
            <a:ext cx="12192000" cy="1668162"/>
          </a:xfrm>
          <a:prstGeom prst="rect">
            <a:avLst/>
          </a:prstGeom>
          <a:solidFill>
            <a:srgbClr val="197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BB2372-124F-8B6A-4F44-287AFB7E0D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412407" y="5586126"/>
            <a:ext cx="2069730" cy="12397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79E3DE-2637-752D-0B18-85A87D3A9CC6}"/>
              </a:ext>
            </a:extLst>
          </p:cNvPr>
          <p:cNvSpPr txBox="1"/>
          <p:nvPr/>
        </p:nvSpPr>
        <p:spPr>
          <a:xfrm>
            <a:off x="1187115" y="1448032"/>
            <a:ext cx="896322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Housing, Education, Lending Programs</a:t>
            </a:r>
          </a:p>
          <a:p>
            <a:r>
              <a:rPr lang="en-US" sz="4000" dirty="0"/>
              <a:t>3200 Bailey Lane Ste. 109. Naples, FL 34105</a:t>
            </a:r>
          </a:p>
          <a:p>
            <a:r>
              <a:rPr lang="en-US" sz="4000" dirty="0">
                <a:hlinkClick r:id="rId3"/>
              </a:rPr>
              <a:t>www.floridahelp.org</a:t>
            </a:r>
            <a:endParaRPr lang="en-US" sz="4000" dirty="0"/>
          </a:p>
          <a:p>
            <a:r>
              <a:rPr lang="en-US" sz="4000" dirty="0"/>
              <a:t>239-434-2397</a:t>
            </a:r>
          </a:p>
        </p:txBody>
      </p:sp>
    </p:spTree>
    <p:extLst>
      <p:ext uri="{BB962C8B-B14F-4D97-AF65-F5344CB8AC3E}">
        <p14:creationId xmlns:p14="http://schemas.microsoft.com/office/powerpoint/2010/main" val="258761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D0FA-5BFD-7F4E-9324-1A59AA30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HELP </a:t>
            </a:r>
            <a:r>
              <a:rPr lang="en-US" sz="4000" b="1" dirty="0"/>
              <a:t>(Housing, Education, Lending Programs)</a:t>
            </a:r>
            <a:endParaRPr lang="en-US" sz="3800" b="1" dirty="0">
              <a:solidFill>
                <a:srgbClr val="293D3B"/>
              </a:solidFill>
              <a:latin typeface="Lora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6D09B-A571-A44D-A891-B5BF53CB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33547" cy="33642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HUD Approved Non-Profit Agency</a:t>
            </a:r>
          </a:p>
          <a:p>
            <a:r>
              <a:rPr lang="en-US" dirty="0"/>
              <a:t>Services Provided:</a:t>
            </a:r>
          </a:p>
          <a:p>
            <a:pPr lvl="1"/>
            <a:r>
              <a:rPr lang="en-US" dirty="0"/>
              <a:t>Home Buyer Education</a:t>
            </a:r>
          </a:p>
          <a:p>
            <a:pPr lvl="1"/>
            <a:r>
              <a:rPr lang="en-US" dirty="0"/>
              <a:t>Pre-purchase and Credit Counseling</a:t>
            </a:r>
          </a:p>
          <a:p>
            <a:pPr lvl="1"/>
            <a:r>
              <a:rPr lang="en-US" dirty="0"/>
              <a:t>Foreclosure Prevention Counseling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b="1" dirty="0"/>
              <a:t>OUR MISSION</a:t>
            </a:r>
            <a:r>
              <a:rPr lang="en-US" dirty="0"/>
              <a:t>:</a:t>
            </a:r>
          </a:p>
          <a:p>
            <a:pPr marL="68580" indent="0">
              <a:buNone/>
            </a:pPr>
            <a:r>
              <a:rPr lang="en-US" dirty="0"/>
              <a:t>HELP exists to promote home ownership opportunities and financial strength through education and counseling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E9F526-5EAE-AD40-BA6B-DA39609EAA02}"/>
              </a:ext>
            </a:extLst>
          </p:cNvPr>
          <p:cNvSpPr/>
          <p:nvPr/>
        </p:nvSpPr>
        <p:spPr>
          <a:xfrm>
            <a:off x="0" y="5335480"/>
            <a:ext cx="12192000" cy="1522520"/>
          </a:xfrm>
          <a:prstGeom prst="rect">
            <a:avLst/>
          </a:prstGeom>
          <a:solidFill>
            <a:srgbClr val="197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5D6AE-28BB-30EB-32CE-90C74B2F1F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125135" y="5404024"/>
            <a:ext cx="2069730" cy="12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4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D0FA-5BFD-7F4E-9324-1A59AA30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srgbClr val="293D3B"/>
                </a:solidFill>
                <a:latin typeface="Lora" pitchFamily="2" charset="77"/>
              </a:rPr>
              <a:t>Homebuyer Education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E9F526-5EAE-AD40-BA6B-DA39609EAA02}"/>
              </a:ext>
            </a:extLst>
          </p:cNvPr>
          <p:cNvSpPr/>
          <p:nvPr/>
        </p:nvSpPr>
        <p:spPr>
          <a:xfrm>
            <a:off x="0" y="5264458"/>
            <a:ext cx="12192000" cy="1593542"/>
          </a:xfrm>
          <a:prstGeom prst="rect">
            <a:avLst/>
          </a:prstGeom>
          <a:solidFill>
            <a:srgbClr val="197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46F46-0022-D891-F681-9FD1428EAA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125135" y="5404024"/>
            <a:ext cx="2069730" cy="123978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AA2663-63D9-A198-5385-B98EE33A0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Online</a:t>
            </a:r>
          </a:p>
          <a:p>
            <a:r>
              <a:rPr lang="en-US" dirty="0"/>
              <a:t>99.00 per household             </a:t>
            </a:r>
            <a:r>
              <a:rPr lang="en-US" b="1" dirty="0"/>
              <a:t>Virtual workshops offered periodically</a:t>
            </a:r>
            <a:endParaRPr lang="en-US" dirty="0"/>
          </a:p>
          <a:p>
            <a:r>
              <a:rPr lang="en-US" dirty="0"/>
              <a:t>At your leisure</a:t>
            </a:r>
          </a:p>
          <a:p>
            <a:r>
              <a:rPr lang="en-US" dirty="0"/>
              <a:t> 6 - 8 hr. course</a:t>
            </a:r>
          </a:p>
          <a:p>
            <a:r>
              <a:rPr lang="en-US" dirty="0"/>
              <a:t>English and Spanish</a:t>
            </a:r>
          </a:p>
          <a:p>
            <a:r>
              <a:rPr lang="en-US" dirty="0"/>
              <a:t>Register online</a:t>
            </a:r>
          </a:p>
          <a:p>
            <a:pPr lvl="1"/>
            <a:r>
              <a:rPr lang="en-US" dirty="0">
                <a:hlinkClick r:id="rId3"/>
              </a:rPr>
              <a:t>www.floridahelp.org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417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D0FA-5BFD-7F4E-9324-1A59AA30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srgbClr val="293D3B"/>
                </a:solidFill>
                <a:latin typeface="Lora" pitchFamily="2" charset="77"/>
              </a:rPr>
              <a:t>Homebuyer Education Topics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6D09B-A571-A44D-A891-B5BF53CB8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 Home Buyer STEPS </a:t>
            </a:r>
          </a:p>
          <a:p>
            <a:r>
              <a:rPr lang="en-US" dirty="0"/>
              <a:t>MONEY MANAGEMENT</a:t>
            </a:r>
          </a:p>
          <a:p>
            <a:r>
              <a:rPr lang="en-US" dirty="0"/>
              <a:t>UNDERSTANDING CREDIT</a:t>
            </a:r>
          </a:p>
          <a:p>
            <a:r>
              <a:rPr lang="en-US" dirty="0"/>
              <a:t>OBTAINING A MORTGAGE/LOAN PROGRAM</a:t>
            </a:r>
          </a:p>
          <a:p>
            <a:r>
              <a:rPr lang="en-US" dirty="0"/>
              <a:t>SELECTING A HOME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E9F526-5EAE-AD40-BA6B-DA39609EAA02}"/>
              </a:ext>
            </a:extLst>
          </p:cNvPr>
          <p:cNvSpPr/>
          <p:nvPr/>
        </p:nvSpPr>
        <p:spPr>
          <a:xfrm>
            <a:off x="0" y="5189838"/>
            <a:ext cx="12192000" cy="1668162"/>
          </a:xfrm>
          <a:prstGeom prst="rect">
            <a:avLst/>
          </a:prstGeom>
          <a:solidFill>
            <a:srgbClr val="197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084C9-F68B-76DC-84AB-8C542F8B25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382310" y="5453261"/>
            <a:ext cx="2069730" cy="12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86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E9F526-5EAE-AD40-BA6B-DA39609EAA02}"/>
              </a:ext>
            </a:extLst>
          </p:cNvPr>
          <p:cNvSpPr/>
          <p:nvPr/>
        </p:nvSpPr>
        <p:spPr>
          <a:xfrm>
            <a:off x="0" y="5189838"/>
            <a:ext cx="12192000" cy="1668162"/>
          </a:xfrm>
          <a:prstGeom prst="rect">
            <a:avLst/>
          </a:prstGeom>
          <a:solidFill>
            <a:srgbClr val="197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084C9-F68B-76DC-84AB-8C542F8B25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382310" y="5453261"/>
            <a:ext cx="2069730" cy="1239789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FCC1E62-4EC6-AB1F-2C6B-314911A95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557462"/>
              </p:ext>
            </p:extLst>
          </p:nvPr>
        </p:nvGraphicFramePr>
        <p:xfrm>
          <a:off x="328863" y="-1"/>
          <a:ext cx="5879432" cy="5513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9EDF80A-76C7-1620-0DE5-08B4686BD6E1}"/>
              </a:ext>
            </a:extLst>
          </p:cNvPr>
          <p:cNvSpPr txBox="1"/>
          <p:nvPr/>
        </p:nvSpPr>
        <p:spPr>
          <a:xfrm>
            <a:off x="7084291" y="489527"/>
            <a:ext cx="32973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The 4 C’s of Pre-approval</a:t>
            </a:r>
          </a:p>
        </p:txBody>
      </p:sp>
    </p:spTree>
    <p:extLst>
      <p:ext uri="{BB962C8B-B14F-4D97-AF65-F5344CB8AC3E}">
        <p14:creationId xmlns:p14="http://schemas.microsoft.com/office/powerpoint/2010/main" val="362842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D0FA-5BFD-7F4E-9324-1A59AA30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srgbClr val="293D3B"/>
                </a:solidFill>
                <a:latin typeface="Lora" pitchFamily="2" charset="77"/>
              </a:rPr>
              <a:t>Pre-Purchase Counseling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6D09B-A571-A44D-A891-B5BF53CB8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Individual – privacy assured</a:t>
            </a:r>
          </a:p>
          <a:p>
            <a:r>
              <a:rPr lang="en-US" sz="2400" dirty="0"/>
              <a:t>Review of tri-merge RMCR – soft pull so there is no credit impact; cost -  $30 per borrower</a:t>
            </a:r>
          </a:p>
          <a:p>
            <a:r>
              <a:rPr lang="en-US" sz="2400" dirty="0"/>
              <a:t>Customized action plan to improve scores if necessary</a:t>
            </a:r>
          </a:p>
          <a:p>
            <a:r>
              <a:rPr lang="en-US" sz="2400" dirty="0"/>
              <a:t>Review of household budget to identify areas to improve monthly cashflow</a:t>
            </a:r>
          </a:p>
          <a:p>
            <a:r>
              <a:rPr lang="en-US" sz="2400" dirty="0"/>
              <a:t>Review of housing and total debt ratios and how they impact qualification</a:t>
            </a:r>
          </a:p>
          <a:p>
            <a:r>
              <a:rPr lang="en-US" sz="2400" dirty="0"/>
              <a:t>Review of available loan and down payment assistance programs</a:t>
            </a:r>
          </a:p>
          <a:p>
            <a:pPr marL="457200" lvl="1" indent="0">
              <a:buNone/>
            </a:pPr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  <a:p>
            <a:pPr marL="457200" lvl="1" indent="0">
              <a:buNone/>
            </a:pPr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E9F526-5EAE-AD40-BA6B-DA39609EAA02}"/>
              </a:ext>
            </a:extLst>
          </p:cNvPr>
          <p:cNvSpPr/>
          <p:nvPr/>
        </p:nvSpPr>
        <p:spPr>
          <a:xfrm>
            <a:off x="0" y="5239074"/>
            <a:ext cx="12192000" cy="1668162"/>
          </a:xfrm>
          <a:prstGeom prst="rect">
            <a:avLst/>
          </a:prstGeom>
          <a:solidFill>
            <a:srgbClr val="197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21A83-DABF-D27F-EF69-8F3B2C8F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03170" y="5453261"/>
            <a:ext cx="2069730" cy="12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5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D0FA-5BFD-7F4E-9324-1A59AA30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srgbClr val="293D3B"/>
                </a:solidFill>
                <a:latin typeface="Lora" pitchFamily="2" charset="77"/>
              </a:rPr>
              <a:t>Register for Counseling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6D09B-A571-A44D-A891-B5BF53CB8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b="1" dirty="0"/>
              <a:t>Call:  (239) 434-2397 ext. 200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z="3600" b="1" dirty="0">
                <a:hlinkClick r:id="rId2"/>
              </a:rPr>
              <a:t>www.floridahelp.org</a:t>
            </a:r>
            <a:r>
              <a:rPr lang="en-US" sz="3600" b="1" dirty="0"/>
              <a:t> – “Start an Application”</a:t>
            </a:r>
          </a:p>
          <a:p>
            <a:endParaRPr lang="en-US" dirty="0"/>
          </a:p>
          <a:p>
            <a:endParaRPr lang="en-US" sz="2200" dirty="0">
              <a:solidFill>
                <a:srgbClr val="3B383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E9F526-5EAE-AD40-BA6B-DA39609EAA02}"/>
              </a:ext>
            </a:extLst>
          </p:cNvPr>
          <p:cNvSpPr/>
          <p:nvPr/>
        </p:nvSpPr>
        <p:spPr>
          <a:xfrm>
            <a:off x="0" y="5189838"/>
            <a:ext cx="12192000" cy="1668162"/>
          </a:xfrm>
          <a:prstGeom prst="rect">
            <a:avLst/>
          </a:prstGeom>
          <a:solidFill>
            <a:srgbClr val="197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D8048B-ABBC-0321-2660-A09E5753BF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03170" y="5453261"/>
            <a:ext cx="2069730" cy="12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10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D0FA-5BFD-7F4E-9324-1A59AA30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srgbClr val="293D3B"/>
                </a:solidFill>
                <a:latin typeface="Lora" pitchFamily="2" charset="77"/>
              </a:rPr>
              <a:t>Down Payment Assistance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6D09B-A571-A44D-A891-B5BF53CB8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Local funds – (SHIP, HOME, CDBG) as available, standalone</a:t>
            </a:r>
          </a:p>
          <a:p>
            <a:pPr lvl="1"/>
            <a:r>
              <a:rPr lang="en-US" sz="1600" dirty="0">
                <a:hlinkClick r:id="rId2"/>
              </a:rPr>
              <a:t>Home | Collier County Affordable Housing (colliercountyhousing.com)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FHFC (a/k/a Florida Bond, </a:t>
            </a:r>
            <a:r>
              <a:rPr lang="en-US" sz="2400" dirty="0" err="1"/>
              <a:t>HomeTown</a:t>
            </a:r>
            <a:r>
              <a:rPr lang="en-US" sz="2400" dirty="0"/>
              <a:t> Heroes) – </a:t>
            </a:r>
            <a:r>
              <a:rPr lang="en-US" sz="2400" dirty="0">
                <a:hlinkClick r:id="rId3"/>
              </a:rPr>
              <a:t>www.floridahousing.org</a:t>
            </a:r>
            <a:r>
              <a:rPr lang="en-US" sz="2400" dirty="0"/>
              <a:t>, Home Buyer Program Wizard</a:t>
            </a:r>
          </a:p>
          <a:p>
            <a:endParaRPr lang="en-US" sz="2400" dirty="0"/>
          </a:p>
          <a:p>
            <a:r>
              <a:rPr lang="en-US" sz="2400" dirty="0"/>
              <a:t>Investor-specific combo programs – FHLB ($10,000, forgivable); portfolio loans with dpa or grant subsidy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E9F526-5EAE-AD40-BA6B-DA39609EAA02}"/>
              </a:ext>
            </a:extLst>
          </p:cNvPr>
          <p:cNvSpPr/>
          <p:nvPr/>
        </p:nvSpPr>
        <p:spPr>
          <a:xfrm>
            <a:off x="1" y="5251982"/>
            <a:ext cx="12192000" cy="1668162"/>
          </a:xfrm>
          <a:prstGeom prst="rect">
            <a:avLst/>
          </a:prstGeom>
          <a:solidFill>
            <a:srgbClr val="197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D2C33-5003-79E4-8A66-EC35537F10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703170" y="5453261"/>
            <a:ext cx="2069730" cy="12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99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643</Words>
  <Application>Microsoft Office PowerPoint</Application>
  <PresentationFormat>Widescreen</PresentationFormat>
  <Paragraphs>105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Lora</vt:lpstr>
      <vt:lpstr>Office Theme</vt:lpstr>
      <vt:lpstr>Housing Development Corp. of SW Florida, d/b/a HELP</vt:lpstr>
      <vt:lpstr>PowerPoint Presentation</vt:lpstr>
      <vt:lpstr>HELP (Housing, Education, Lending Programs)</vt:lpstr>
      <vt:lpstr>Homebuyer Education</vt:lpstr>
      <vt:lpstr>Homebuyer Education Topics</vt:lpstr>
      <vt:lpstr>PowerPoint Presentation</vt:lpstr>
      <vt:lpstr>Pre-Purchase Counseling</vt:lpstr>
      <vt:lpstr>Register for Counseling</vt:lpstr>
      <vt:lpstr>Down Payment Assistance</vt:lpstr>
      <vt:lpstr>Specialized Financing</vt:lpstr>
      <vt:lpstr>Collier County Community Land Trust</vt:lpstr>
      <vt:lpstr>PowerPoint Presentation</vt:lpstr>
      <vt:lpstr> Basic Requirements</vt:lpstr>
      <vt:lpstr>PowerPoint Presentation</vt:lpstr>
      <vt:lpstr>PowerPoint Presentation</vt:lpstr>
      <vt:lpstr>PowerPoint Presentation</vt:lpstr>
      <vt:lpstr>Fair Housing Act</vt:lpstr>
      <vt:lpstr>Q&amp;A  Thank you for joining us today – we look forward to working with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Collier County Community Land Trust</dc:title>
  <dc:creator>Jenna Buzzacco-Foerster</dc:creator>
  <cp:lastModifiedBy>michael@collierhousing.com</cp:lastModifiedBy>
  <cp:revision>18</cp:revision>
  <dcterms:created xsi:type="dcterms:W3CDTF">2022-11-25T12:21:21Z</dcterms:created>
  <dcterms:modified xsi:type="dcterms:W3CDTF">2024-04-05T13:18:50Z</dcterms:modified>
</cp:coreProperties>
</file>